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Proxima Nov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144" y="10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539509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48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331ca8e45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331ca8e45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20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331ca8e45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331ca8e45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44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31ca8e45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31ca8e45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57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331ca8e45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331ca8e45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04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331ca8e45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331ca8e45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70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331ca8e4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331ca8e4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55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331ca8e45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331ca8e45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56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31ca8e45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31ca8e45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260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331ca8e45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331ca8e45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24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31ca8e45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331ca8e45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19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31ca8e45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31ca8e4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80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331ca8e45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331ca8e45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20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331ca8e4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331ca8e4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30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o.aolcdn.com/images/dims?thumbnail=640,&amp;quality=80&amp;image_uri=https://s.yimg.com/uu/api/res/1.2/RJ5Vg22CxPJv1_jFAy28aw--~B/dz0xNDMyO2g9ODUzO2FwcGlkPXl0YWNoeW9u/https://o.aolcdn.com/hss/storage/midas/a94e5116336073445c10ee08da4893ee/205152857/oledflexi-main-dl.jpg&amp;client=amp-blogside-v2&amp;signature=8134b573ddfcc4b3d9b9d18c8bc6c34be098f55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graphenea.com/pages/graphene-properties#.XpE6PPhKhPY" TargetMode="External"/><Relationship Id="rId3" Type="http://schemas.openxmlformats.org/officeDocument/2006/relationships/hyperlink" Target="http://www.issp.ac.ru/ebooks/books/open/Graphene_-_Synthesis__Characterization__Properties_and_Applications.pdf" TargetMode="External"/><Relationship Id="rId7" Type="http://schemas.openxmlformats.org/officeDocument/2006/relationships/hyperlink" Target="https://www.digitaltrends.com/cool-tech/what-is-graphen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digitaltrends.com/cool-tech/9-amazing-graphene-applications/" TargetMode="External"/><Relationship Id="rId5" Type="http://schemas.openxmlformats.org/officeDocument/2006/relationships/hyperlink" Target="https://slate.com/news-and-politics/2009/08/are-you-heating-the-planet-when-you-breathe.html" TargetMode="External"/><Relationship Id="rId10" Type="http://schemas.openxmlformats.org/officeDocument/2006/relationships/hyperlink" Target="https://phys.org/news/2018-11-graphene-flickers-400hz-2500ppi.html" TargetMode="External"/><Relationship Id="rId4" Type="http://schemas.openxmlformats.org/officeDocument/2006/relationships/hyperlink" Target="https://www.mri.psu.edu/mri/research-capabilities/traditional-research/electronic-materials-devices/graphene-theory" TargetMode="External"/><Relationship Id="rId9" Type="http://schemas.openxmlformats.org/officeDocument/2006/relationships/hyperlink" Target="http://www.graphene-uses.com/graphene-build-flexible-scree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upload.wikimedia.org/wikipedia/commons/thumb/9/9e/Graphen.jpg/1200px-Graphen.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mg.digitaltrends.com/image/graphene-structure-640x640.p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thekidshouldseethis.com/wp-content/uploads/2016/10/pencil-lead-00.jp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img.digitaltrends.com/image/graphene-structure-640x640.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img.digitaltrends.com/image/semiconductor-example-640x640.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Graphene </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Eric Elsner</a:t>
            </a:r>
            <a:endParaRPr/>
          </a:p>
          <a:p>
            <a:pPr marL="0" lvl="0" indent="0" algn="l" rtl="0">
              <a:spcBef>
                <a:spcPts val="0"/>
              </a:spcBef>
              <a:spcAft>
                <a:spcPts val="0"/>
              </a:spcAft>
              <a:buNone/>
            </a:pPr>
            <a:r>
              <a:rPr lang="en"/>
              <a:t>April 13th 2020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Graphene Display</a:t>
            </a: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Screens eat up battery, our current screens are extremely inefficient </a:t>
            </a:r>
            <a:endParaRPr/>
          </a:p>
          <a:p>
            <a:pPr marL="457200" lvl="0" indent="-342900" algn="l" rtl="0">
              <a:spcBef>
                <a:spcPts val="0"/>
              </a:spcBef>
              <a:spcAft>
                <a:spcPts val="0"/>
              </a:spcAft>
              <a:buSzPts val="1800"/>
              <a:buChar char="●"/>
            </a:pPr>
            <a:r>
              <a:rPr lang="en"/>
              <a:t>Reflective-type Display</a:t>
            </a:r>
            <a:endParaRPr/>
          </a:p>
          <a:p>
            <a:pPr marL="914400" lvl="1" indent="-317500" algn="l" rtl="0">
              <a:spcBef>
                <a:spcPts val="0"/>
              </a:spcBef>
              <a:spcAft>
                <a:spcPts val="0"/>
              </a:spcAft>
              <a:buSzPts val="1400"/>
              <a:buChar char="○"/>
            </a:pPr>
            <a:r>
              <a:rPr lang="en"/>
              <a:t>E-book readers</a:t>
            </a:r>
            <a:endParaRPr/>
          </a:p>
          <a:p>
            <a:pPr marL="457200" lvl="0" indent="-342900" algn="l" rtl="0">
              <a:spcBef>
                <a:spcPts val="0"/>
              </a:spcBef>
              <a:spcAft>
                <a:spcPts val="0"/>
              </a:spcAft>
              <a:buSzPts val="1800"/>
              <a:buChar char="●"/>
            </a:pPr>
            <a:r>
              <a:rPr lang="en"/>
              <a:t>Graphene is the key to tougher and more flexible OLED displays</a:t>
            </a:r>
            <a:endParaRPr/>
          </a:p>
          <a:p>
            <a:pPr marL="914400" lvl="1" indent="-317500" algn="l" rtl="0">
              <a:spcBef>
                <a:spcPts val="0"/>
              </a:spcBef>
              <a:spcAft>
                <a:spcPts val="0"/>
              </a:spcAft>
              <a:buSzPts val="1400"/>
              <a:buChar char="○"/>
            </a:pPr>
            <a:r>
              <a:rPr lang="en"/>
              <a:t>LG invested 1.75 billion into OLED development</a:t>
            </a:r>
            <a:endParaRPr/>
          </a:p>
          <a:p>
            <a:pPr marL="457200" lvl="0" indent="-342900" algn="l" rtl="0">
              <a:spcBef>
                <a:spcPts val="0"/>
              </a:spcBef>
              <a:spcAft>
                <a:spcPts val="0"/>
              </a:spcAft>
              <a:buSzPts val="1800"/>
              <a:buChar char="●"/>
            </a:pPr>
            <a:r>
              <a:rPr lang="en"/>
              <a:t>Possible future application is displays woven into clothing that is able to withstand the elements</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3"/>
          <p:cNvSpPr txBox="1">
            <a:spLocks noGrp="1"/>
          </p:cNvSpPr>
          <p:nvPr>
            <p:ph type="body" idx="1"/>
          </p:nvPr>
        </p:nvSpPr>
        <p:spPr>
          <a:xfrm>
            <a:off x="311700" y="12273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3"/>
          <p:cNvPicPr preferRelativeResize="0"/>
          <p:nvPr/>
        </p:nvPicPr>
        <p:blipFill rotWithShape="1">
          <a:blip r:embed="rId3">
            <a:alphaModFix/>
          </a:blip>
          <a:srcRect l="-1218" t="-3259" r="-1208" b="-3248"/>
          <a:stretch/>
        </p:blipFill>
        <p:spPr>
          <a:xfrm>
            <a:off x="160400" y="534675"/>
            <a:ext cx="8983600" cy="3851600"/>
          </a:xfrm>
          <a:prstGeom prst="rect">
            <a:avLst/>
          </a:prstGeom>
          <a:noFill/>
          <a:ln>
            <a:noFill/>
          </a:ln>
        </p:spPr>
      </p:pic>
      <p:sp>
        <p:nvSpPr>
          <p:cNvPr id="138" name="Google Shape;138;p23"/>
          <p:cNvSpPr txBox="1"/>
          <p:nvPr/>
        </p:nvSpPr>
        <p:spPr>
          <a:xfrm>
            <a:off x="3711900" y="4386275"/>
            <a:ext cx="5058000" cy="3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a:solidFill>
                  <a:schemeClr val="hlink"/>
                </a:solidFill>
                <a:latin typeface="Proxima Nova"/>
                <a:ea typeface="Proxima Nova"/>
                <a:cs typeface="Proxima Nova"/>
                <a:sym typeface="Proxima Nova"/>
                <a:hlinkClick r:id="rId4"/>
              </a:rPr>
              <a:t>https://o.aolcdn.com/images/dims?thumbnail=640%2C&amp;quality=80&amp;image_uri=https%3A%2F%2Fs.yimg.com%2Fuu%2Fapi%2Fres%2F1.2%2FRJ5Vg22CxPJv1_jFAy28aw--%7EB%2Fdz0xNDMyO2g9ODUzO2FwcGlkPXl0YWNoeW9u%2Fhttps%3A%2F%2Fo.aolcdn.com%2Fhss%2Fstorage%2Fmidas%2Fa94e5116336073445c10ee08da4893ee%2F205152857%2Foledflexi-main-dl.jpg&amp;client=amp-blogside-v2&amp;signature=8134b573ddfcc4b3d9b9d18c8bc6c34be098f553</a:t>
            </a:r>
            <a:endParaRPr sz="800">
              <a:latin typeface="Proxima Nova"/>
              <a:ea typeface="Proxima Nova"/>
              <a:cs typeface="Proxima Nova"/>
              <a:sym typeface="Proxima Nova"/>
            </a:endParaRPr>
          </a:p>
          <a:p>
            <a:pPr marL="0" lvl="0" indent="0" algn="l" rtl="0">
              <a:spcBef>
                <a:spcPts val="0"/>
              </a:spcBef>
              <a:spcAft>
                <a:spcPts val="0"/>
              </a:spcAft>
              <a:buNone/>
            </a:pPr>
            <a:endParaRPr sz="800">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Future</a:t>
            </a:r>
            <a:endParaRPr/>
          </a:p>
        </p:txBody>
      </p:sp>
      <p:sp>
        <p:nvSpPr>
          <p:cNvPr id="144" name="Google Shape;14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endless strengths of graphene show great promise but….</a:t>
            </a:r>
            <a:endParaRPr/>
          </a:p>
          <a:p>
            <a:pPr marL="914400" lvl="1" indent="-317500" algn="l" rtl="0">
              <a:spcBef>
                <a:spcPts val="0"/>
              </a:spcBef>
              <a:spcAft>
                <a:spcPts val="0"/>
              </a:spcAft>
              <a:buSzPts val="1400"/>
              <a:buChar char="○"/>
            </a:pPr>
            <a:r>
              <a:rPr lang="en"/>
              <a:t>It’s extremely expensive </a:t>
            </a:r>
            <a:endParaRPr/>
          </a:p>
          <a:p>
            <a:pPr marL="914400" lvl="1" indent="-317500" algn="l" rtl="0">
              <a:spcBef>
                <a:spcPts val="0"/>
              </a:spcBef>
              <a:spcAft>
                <a:spcPts val="0"/>
              </a:spcAft>
              <a:buSzPts val="1400"/>
              <a:buChar char="○"/>
            </a:pPr>
            <a:r>
              <a:rPr lang="en"/>
              <a:t>Risks of tiny fissures or other flaws in the material when produced</a:t>
            </a:r>
            <a:endParaRPr/>
          </a:p>
          <a:p>
            <a:pPr marL="457200" lvl="0" indent="-342900" algn="l" rtl="0">
              <a:spcBef>
                <a:spcPts val="0"/>
              </a:spcBef>
              <a:spcAft>
                <a:spcPts val="0"/>
              </a:spcAft>
              <a:buSzPts val="1800"/>
              <a:buChar char="●"/>
            </a:pPr>
            <a:r>
              <a:rPr lang="en"/>
              <a:t>The research on graphene is by no means slowing down, programs and patents are popping up around the world trying to be the company on the crest of the wave of graphene</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a:t>
            </a:r>
            <a:endParaRPr/>
          </a:p>
        </p:txBody>
      </p:sp>
      <p:sp>
        <p:nvSpPr>
          <p:cNvPr id="150" name="Google Shape;15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3"/>
              </a:rPr>
              <a:t>http://www.issp.ac.ru/ebooks/books/open/Graphene_-_Synthesis__Characterization__Properties_and_Applications.pdf</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4"/>
              </a:rPr>
              <a:t>https://www.mri.psu.edu/mri/research-capabilities/traditional-research/electronic-materials-devices/graphene-theory</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5"/>
              </a:rPr>
              <a:t>https://slate.com/news-and-politics/2009/08/are-you-heating-the-planet-when-you-breathe.html</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6"/>
              </a:rPr>
              <a:t>https://www.digitaltrends.com/cool-tech/9-amazing-graphene-applications/</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7"/>
              </a:rPr>
              <a:t>https://www.digitaltrends.com/cool-tech/what-is-graphene/</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8"/>
              </a:rPr>
              <a:t>https://www.graphenea.com/pages/graphene-properties#.XpE6PPhKhPY</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9"/>
              </a:rPr>
              <a:t>http://www.graphene-uses.com/graphene-build-flexible-screen/</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10"/>
              </a:rPr>
              <a:t>https://phys.org/news/2018-11-graphene-flickers-400hz-2500ppi.html</a:t>
            </a:r>
            <a:endParaRPr/>
          </a:p>
          <a:p>
            <a:pPr marL="45720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Points</a:t>
            </a:r>
            <a:endParaRPr/>
          </a:p>
        </p:txBody>
      </p:sp>
      <p:sp>
        <p:nvSpPr>
          <p:cNvPr id="156" name="Google Shape;15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a:t>Graphene is carbon, same as pencil lead or a diamond</a:t>
            </a:r>
            <a:endParaRPr sz="2400"/>
          </a:p>
          <a:p>
            <a:pPr marL="457200" lvl="0" indent="-381000" algn="l" rtl="0">
              <a:spcBef>
                <a:spcPts val="0"/>
              </a:spcBef>
              <a:spcAft>
                <a:spcPts val="0"/>
              </a:spcAft>
              <a:buSzPts val="2400"/>
              <a:buAutoNum type="arabicPeriod"/>
            </a:pPr>
            <a:r>
              <a:rPr lang="en" sz="2400"/>
              <a:t>Graphene is a single atom honeycomb structure</a:t>
            </a:r>
            <a:endParaRPr sz="2400"/>
          </a:p>
          <a:p>
            <a:pPr marL="457200" lvl="0" indent="-381000" algn="l" rtl="0">
              <a:spcBef>
                <a:spcPts val="0"/>
              </a:spcBef>
              <a:spcAft>
                <a:spcPts val="0"/>
              </a:spcAft>
              <a:buSzPts val="2400"/>
              <a:buAutoNum type="arabicPeriod"/>
            </a:pPr>
            <a:r>
              <a:rPr lang="en" sz="2400"/>
              <a:t>Graphene has very desirable electrical, mechanical, and optical properties</a:t>
            </a:r>
            <a:endParaRPr sz="2400"/>
          </a:p>
          <a:p>
            <a:pPr marL="457200" lvl="0" indent="-381000" algn="l" rtl="0">
              <a:spcBef>
                <a:spcPts val="0"/>
              </a:spcBef>
              <a:spcAft>
                <a:spcPts val="0"/>
              </a:spcAft>
              <a:buSzPts val="2400"/>
              <a:buAutoNum type="arabicPeriod"/>
            </a:pPr>
            <a:r>
              <a:rPr lang="en" sz="2400"/>
              <a:t>Could be the next big breakthrough in renewable energy</a:t>
            </a:r>
            <a:endParaRPr sz="2400"/>
          </a:p>
          <a:p>
            <a:pPr marL="457200" lvl="0" indent="-381000" algn="l" rtl="0">
              <a:spcBef>
                <a:spcPts val="0"/>
              </a:spcBef>
              <a:spcAft>
                <a:spcPts val="0"/>
              </a:spcAft>
              <a:buSzPts val="2400"/>
              <a:buAutoNum type="arabicPeriod"/>
            </a:pPr>
            <a:r>
              <a:rPr lang="en" sz="2400"/>
              <a:t>Discovered in 1859, scientific research exploded in 2003</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Graphene theory </a:t>
            </a:r>
            <a:endParaRPr sz="2400"/>
          </a:p>
          <a:p>
            <a:pPr marL="457200" lvl="0" indent="-381000" algn="l" rtl="0">
              <a:lnSpc>
                <a:spcPct val="100000"/>
              </a:lnSpc>
              <a:spcBef>
                <a:spcPts val="0"/>
              </a:spcBef>
              <a:spcAft>
                <a:spcPts val="0"/>
              </a:spcAft>
              <a:buSzPts val="2400"/>
              <a:buChar char="●"/>
            </a:pPr>
            <a:r>
              <a:rPr lang="en" sz="2400"/>
              <a:t>How graphene theory and                                                 graphene applies to devices</a:t>
            </a:r>
            <a:endParaRPr sz="2400"/>
          </a:p>
          <a:p>
            <a:pPr marL="457200" lvl="0" indent="-381000" algn="l" rtl="0">
              <a:lnSpc>
                <a:spcPct val="100000"/>
              </a:lnSpc>
              <a:spcBef>
                <a:spcPts val="0"/>
              </a:spcBef>
              <a:spcAft>
                <a:spcPts val="0"/>
              </a:spcAft>
              <a:buSzPts val="2400"/>
              <a:buChar char="●"/>
            </a:pPr>
            <a:r>
              <a:rPr lang="en" sz="2400"/>
              <a:t>The application of graphene in                                                                                  displays</a:t>
            </a:r>
            <a:endParaRPr sz="2400"/>
          </a:p>
          <a:p>
            <a:pPr marL="0" lvl="0" indent="0" algn="l" rtl="0">
              <a:spcBef>
                <a:spcPts val="1600"/>
              </a:spcBef>
              <a:spcAft>
                <a:spcPts val="1600"/>
              </a:spcAft>
              <a:buNone/>
            </a:pPr>
            <a:endParaRPr sz="2400"/>
          </a:p>
        </p:txBody>
      </p:sp>
      <p:pic>
        <p:nvPicPr>
          <p:cNvPr id="67" name="Google Shape;67;p14"/>
          <p:cNvPicPr preferRelativeResize="0"/>
          <p:nvPr/>
        </p:nvPicPr>
        <p:blipFill>
          <a:blip r:embed="rId3">
            <a:alphaModFix/>
          </a:blip>
          <a:stretch>
            <a:fillRect/>
          </a:stretch>
        </p:blipFill>
        <p:spPr>
          <a:xfrm>
            <a:off x="5446450" y="1529150"/>
            <a:ext cx="3385851" cy="3039725"/>
          </a:xfrm>
          <a:prstGeom prst="rect">
            <a:avLst/>
          </a:prstGeom>
          <a:noFill/>
          <a:ln>
            <a:noFill/>
          </a:ln>
        </p:spPr>
      </p:pic>
      <p:sp>
        <p:nvSpPr>
          <p:cNvPr id="68" name="Google Shape;68;p14"/>
          <p:cNvSpPr txBox="1"/>
          <p:nvPr/>
        </p:nvSpPr>
        <p:spPr>
          <a:xfrm>
            <a:off x="3686150" y="4568875"/>
            <a:ext cx="5229300" cy="6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a:solidFill>
                  <a:schemeClr val="hlink"/>
                </a:solidFill>
                <a:latin typeface="Proxima Nova"/>
                <a:ea typeface="Proxima Nova"/>
                <a:cs typeface="Proxima Nova"/>
                <a:sym typeface="Proxima Nova"/>
                <a:hlinkClick r:id="rId4"/>
              </a:rPr>
              <a:t>https://upload.wikimedia.org/wikipedia/commons/thumb/9/9e/Graphen.jpg/1200px-Graphen.jpg</a:t>
            </a:r>
            <a:endParaRPr sz="800">
              <a:latin typeface="Proxima Nova"/>
              <a:ea typeface="Proxima Nova"/>
              <a:cs typeface="Proxima Nova"/>
              <a:sym typeface="Proxima Nova"/>
            </a:endParaRPr>
          </a:p>
          <a:p>
            <a:pPr marL="0" lvl="0" indent="0" algn="l" rtl="0">
              <a:spcBef>
                <a:spcPts val="0"/>
              </a:spcBef>
              <a:spcAft>
                <a:spcPts val="0"/>
              </a:spcAft>
              <a:buNone/>
            </a:pPr>
            <a:endParaRPr sz="8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Graphene?</a:t>
            </a:r>
            <a:endParaRPr/>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Simple answer:</a:t>
            </a:r>
            <a:endParaRPr/>
          </a:p>
          <a:p>
            <a:pPr marL="914400" lvl="1" indent="-317500" algn="l" rtl="0">
              <a:spcBef>
                <a:spcPts val="0"/>
              </a:spcBef>
              <a:spcAft>
                <a:spcPts val="0"/>
              </a:spcAft>
              <a:buSzPts val="1400"/>
              <a:buChar char="○"/>
            </a:pPr>
            <a:r>
              <a:rPr lang="en"/>
              <a:t> the material used in pencil lead</a:t>
            </a:r>
            <a:endParaRPr/>
          </a:p>
          <a:p>
            <a:pPr marL="914400" lvl="1" indent="-317500" algn="l" rtl="0">
              <a:spcBef>
                <a:spcPts val="0"/>
              </a:spcBef>
              <a:spcAft>
                <a:spcPts val="0"/>
              </a:spcAft>
              <a:buSzPts val="1400"/>
              <a:buChar char="○"/>
            </a:pPr>
            <a:r>
              <a:rPr lang="en"/>
              <a:t>Single, thin layer of graphite</a:t>
            </a:r>
            <a:endParaRPr/>
          </a:p>
          <a:p>
            <a:pPr marL="457200" lvl="0" indent="-342900" algn="l" rtl="0">
              <a:spcBef>
                <a:spcPts val="0"/>
              </a:spcBef>
              <a:spcAft>
                <a:spcPts val="0"/>
              </a:spcAft>
              <a:buSzPts val="1800"/>
              <a:buChar char="●"/>
            </a:pPr>
            <a:r>
              <a:rPr lang="en"/>
              <a:t>Complex answer:</a:t>
            </a:r>
            <a:endParaRPr/>
          </a:p>
          <a:p>
            <a:pPr marL="914400" lvl="1" indent="-317500" algn="l" rtl="0">
              <a:spcBef>
                <a:spcPts val="0"/>
              </a:spcBef>
              <a:spcAft>
                <a:spcPts val="0"/>
              </a:spcAft>
              <a:buSzPts val="1400"/>
              <a:buChar char="○"/>
            </a:pPr>
            <a:r>
              <a:rPr lang="en"/>
              <a:t>Element of carbon, posses the same atoms just arranged in a different way</a:t>
            </a:r>
            <a:endParaRPr/>
          </a:p>
          <a:p>
            <a:pPr marL="914400" lvl="1" indent="-317500" algn="l" rtl="0">
              <a:spcBef>
                <a:spcPts val="0"/>
              </a:spcBef>
              <a:spcAft>
                <a:spcPts val="0"/>
              </a:spcAft>
              <a:buSzPts val="1400"/>
              <a:buChar char="○"/>
            </a:pPr>
            <a:r>
              <a:rPr lang="en"/>
              <a:t>Graphite and diamonds are both forms of carbon, yet have wildly different natures and applications.</a:t>
            </a:r>
            <a:endParaRPr/>
          </a:p>
        </p:txBody>
      </p:sp>
      <p:sp>
        <p:nvSpPr>
          <p:cNvPr id="75" name="Google Shape;75;p15"/>
          <p:cNvSpPr txBox="1"/>
          <p:nvPr/>
        </p:nvSpPr>
        <p:spPr>
          <a:xfrm>
            <a:off x="5325650" y="70025"/>
            <a:ext cx="3311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u="sng">
                <a:solidFill>
                  <a:schemeClr val="hlink"/>
                </a:solidFill>
                <a:latin typeface="Proxima Nova"/>
                <a:ea typeface="Proxima Nova"/>
                <a:cs typeface="Proxima Nova"/>
                <a:sym typeface="Proxima Nova"/>
                <a:hlinkClick r:id="rId3"/>
              </a:rPr>
              <a:t>https://img.digitaltrends.com/image/graphene-structure-640x640.png</a:t>
            </a:r>
            <a:endParaRPr sz="700">
              <a:latin typeface="Proxima Nova"/>
              <a:ea typeface="Proxima Nova"/>
              <a:cs typeface="Proxima Nova"/>
              <a:sym typeface="Proxima Nova"/>
            </a:endParaRPr>
          </a:p>
          <a:p>
            <a:pPr marL="0" lvl="0" indent="0" algn="l" rtl="0">
              <a:spcBef>
                <a:spcPts val="0"/>
              </a:spcBef>
              <a:spcAft>
                <a:spcPts val="0"/>
              </a:spcAft>
              <a:buNone/>
            </a:pPr>
            <a:endParaRPr sz="700">
              <a:latin typeface="Proxima Nova"/>
              <a:ea typeface="Proxima Nova"/>
              <a:cs typeface="Proxima Nova"/>
              <a:sym typeface="Proxima Nova"/>
            </a:endParaRPr>
          </a:p>
        </p:txBody>
      </p:sp>
      <p:pic>
        <p:nvPicPr>
          <p:cNvPr id="76" name="Google Shape;76;p15"/>
          <p:cNvPicPr preferRelativeResize="0"/>
          <p:nvPr/>
        </p:nvPicPr>
        <p:blipFill>
          <a:blip r:embed="rId4">
            <a:alphaModFix/>
          </a:blip>
          <a:stretch>
            <a:fillRect/>
          </a:stretch>
        </p:blipFill>
        <p:spPr>
          <a:xfrm>
            <a:off x="311700" y="3122600"/>
            <a:ext cx="2446724" cy="1446275"/>
          </a:xfrm>
          <a:prstGeom prst="rect">
            <a:avLst/>
          </a:prstGeom>
          <a:noFill/>
          <a:ln>
            <a:noFill/>
          </a:ln>
        </p:spPr>
      </p:pic>
      <p:sp>
        <p:nvSpPr>
          <p:cNvPr id="77" name="Google Shape;77;p15"/>
          <p:cNvSpPr txBox="1"/>
          <p:nvPr/>
        </p:nvSpPr>
        <p:spPr>
          <a:xfrm>
            <a:off x="407200" y="4612400"/>
            <a:ext cx="28824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chemeClr val="hlink"/>
                </a:solidFill>
                <a:latin typeface="Proxima Nova"/>
                <a:ea typeface="Proxima Nova"/>
                <a:cs typeface="Proxima Nova"/>
                <a:sym typeface="Proxima Nova"/>
                <a:hlinkClick r:id="rId5"/>
              </a:rPr>
              <a:t>https://thekidshouldseethis.com/wp-content/uploads/2016/10/pencil-lead-00.jpg</a:t>
            </a:r>
            <a:endParaRPr sz="900">
              <a:latin typeface="Proxima Nova"/>
              <a:ea typeface="Proxima Nova"/>
              <a:cs typeface="Proxima Nova"/>
              <a:sym typeface="Proxima Nova"/>
            </a:endParaRPr>
          </a:p>
          <a:p>
            <a:pPr marL="0" lvl="0" indent="0" algn="l" rtl="0">
              <a:spcBef>
                <a:spcPts val="0"/>
              </a:spcBef>
              <a:spcAft>
                <a:spcPts val="0"/>
              </a:spcAft>
              <a:buNone/>
            </a:pPr>
            <a:endParaRPr sz="900">
              <a:latin typeface="Proxima Nova"/>
              <a:ea typeface="Proxima Nova"/>
              <a:cs typeface="Proxima Nova"/>
              <a:sym typeface="Proxima Nova"/>
            </a:endParaRPr>
          </a:p>
        </p:txBody>
      </p:sp>
      <p:pic>
        <p:nvPicPr>
          <p:cNvPr id="78" name="Google Shape;78;p15"/>
          <p:cNvPicPr preferRelativeResize="0"/>
          <p:nvPr/>
        </p:nvPicPr>
        <p:blipFill>
          <a:blip r:embed="rId6">
            <a:alphaModFix/>
          </a:blip>
          <a:stretch>
            <a:fillRect/>
          </a:stretch>
        </p:blipFill>
        <p:spPr>
          <a:xfrm>
            <a:off x="6705818" y="445025"/>
            <a:ext cx="2126474" cy="159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Desired Graphene Properties</a:t>
            </a:r>
            <a:endParaRPr/>
          </a:p>
        </p:txBody>
      </p:sp>
      <p:sp>
        <p:nvSpPr>
          <p:cNvPr id="84" name="Google Shape;8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Electrical </a:t>
            </a:r>
            <a:endParaRPr/>
          </a:p>
          <a:p>
            <a:pPr marL="914400" lvl="1" indent="-317500" algn="l" rtl="0">
              <a:spcBef>
                <a:spcPts val="0"/>
              </a:spcBef>
              <a:spcAft>
                <a:spcPts val="0"/>
              </a:spcAft>
              <a:buSzPts val="1400"/>
              <a:buChar char="○"/>
            </a:pPr>
            <a:r>
              <a:rPr lang="en"/>
              <a:t>Graphene is a zero-overlap semimetal with both holes and electrons as charge carriers</a:t>
            </a:r>
            <a:endParaRPr/>
          </a:p>
          <a:p>
            <a:pPr marL="914400" lvl="1" indent="-317500" algn="l" rtl="0">
              <a:spcBef>
                <a:spcPts val="0"/>
              </a:spcBef>
              <a:spcAft>
                <a:spcPts val="0"/>
              </a:spcAft>
              <a:buSzPts val="1400"/>
              <a:buChar char="○"/>
            </a:pPr>
            <a:r>
              <a:rPr lang="en"/>
              <a:t>Giving it extremely high electrical conductivity</a:t>
            </a:r>
            <a:endParaRPr/>
          </a:p>
          <a:p>
            <a:pPr marL="457200" lvl="0" indent="-342900" algn="l" rtl="0">
              <a:spcBef>
                <a:spcPts val="0"/>
              </a:spcBef>
              <a:spcAft>
                <a:spcPts val="0"/>
              </a:spcAft>
              <a:buSzPts val="1800"/>
              <a:buChar char="●"/>
            </a:pPr>
            <a:r>
              <a:rPr lang="en"/>
              <a:t>Mechanical </a:t>
            </a:r>
            <a:endParaRPr/>
          </a:p>
          <a:p>
            <a:pPr marL="914400" lvl="1" indent="-317500" algn="l" rtl="0">
              <a:spcBef>
                <a:spcPts val="0"/>
              </a:spcBef>
              <a:spcAft>
                <a:spcPts val="0"/>
              </a:spcAft>
              <a:buSzPts val="1400"/>
              <a:buChar char="○"/>
            </a:pPr>
            <a:r>
              <a:rPr lang="en"/>
              <a:t>Extreme Strength (0.142 Nm-long carbon bonds)</a:t>
            </a:r>
            <a:endParaRPr/>
          </a:p>
          <a:p>
            <a:pPr marL="1371600" lvl="2" indent="-317500" algn="l" rtl="0">
              <a:spcBef>
                <a:spcPts val="0"/>
              </a:spcBef>
              <a:spcAft>
                <a:spcPts val="0"/>
              </a:spcAft>
              <a:buSzPts val="1400"/>
              <a:buChar char="■"/>
            </a:pPr>
            <a:r>
              <a:rPr lang="en"/>
              <a:t>130,000,000,000 pascals, compared to steels 400,000,000 pascals</a:t>
            </a:r>
            <a:endParaRPr/>
          </a:p>
          <a:p>
            <a:pPr marL="914400" lvl="1" indent="-317500" algn="l" rtl="0">
              <a:spcBef>
                <a:spcPts val="0"/>
              </a:spcBef>
              <a:spcAft>
                <a:spcPts val="0"/>
              </a:spcAft>
              <a:buSzPts val="1400"/>
              <a:buChar char="○"/>
            </a:pPr>
            <a:r>
              <a:rPr lang="en"/>
              <a:t>Elastic properties</a:t>
            </a:r>
            <a:endParaRPr/>
          </a:p>
          <a:p>
            <a:pPr marL="914400" lvl="1" indent="-317500" algn="l" rtl="0">
              <a:spcBef>
                <a:spcPts val="0"/>
              </a:spcBef>
              <a:spcAft>
                <a:spcPts val="0"/>
              </a:spcAft>
              <a:buSzPts val="1400"/>
              <a:buChar char="○"/>
            </a:pPr>
            <a:r>
              <a:rPr lang="en"/>
              <a:t>Extremely light</a:t>
            </a:r>
            <a:endParaRPr/>
          </a:p>
          <a:p>
            <a:pPr marL="457200" lvl="0" indent="-342900" algn="l" rtl="0">
              <a:spcBef>
                <a:spcPts val="0"/>
              </a:spcBef>
              <a:spcAft>
                <a:spcPts val="0"/>
              </a:spcAft>
              <a:buSzPts val="1800"/>
              <a:buChar char="●"/>
            </a:pPr>
            <a:r>
              <a:rPr lang="en"/>
              <a:t>Optical</a:t>
            </a:r>
            <a:endParaRPr/>
          </a:p>
          <a:p>
            <a:pPr marL="914400" lvl="1" indent="-317500" algn="l" rtl="0">
              <a:spcBef>
                <a:spcPts val="0"/>
              </a:spcBef>
              <a:spcAft>
                <a:spcPts val="0"/>
              </a:spcAft>
              <a:buSzPts val="1400"/>
              <a:buChar char="○"/>
            </a:pPr>
            <a:r>
              <a:rPr lang="en"/>
              <a:t>Absorbs 2.3% of white light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Graphene Theory</a:t>
            </a:r>
            <a:endParaRPr/>
          </a:p>
        </p:txBody>
      </p:sp>
      <p:sp>
        <p:nvSpPr>
          <p:cNvPr id="90" name="Google Shape;9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232323"/>
                </a:solidFill>
                <a:highlight>
                  <a:srgbClr val="FFFFFF"/>
                </a:highlight>
                <a:latin typeface="Arial"/>
                <a:ea typeface="Arial"/>
                <a:cs typeface="Arial"/>
                <a:sym typeface="Arial"/>
              </a:rPr>
              <a:t>Graphene is a single layer of carbon atoms tightly packed into a two-dimensional honeycomb lattice. Graphene is part of the family of atomic "nano-carbons" that includes carbon nanotubes and buckeyballs (C60 fullerenes), and is a single or a few atomic layers of the three-dimensional material graphite. Graphene is being most widely studied for its remarkable electronic transport properties at room temperature for ballistic transistors and other high-speed electronic components; its optical properties for solar photovoltaics; and its high surface area for ultracapacitors. Graphene has also been suggested as a potential material for use in quantum computing and spintronics.</a:t>
            </a:r>
            <a:endParaRPr sz="1400"/>
          </a:p>
        </p:txBody>
      </p:sp>
      <p:pic>
        <p:nvPicPr>
          <p:cNvPr id="91" name="Google Shape;91;p17"/>
          <p:cNvPicPr preferRelativeResize="0"/>
          <p:nvPr/>
        </p:nvPicPr>
        <p:blipFill>
          <a:blip r:embed="rId3">
            <a:alphaModFix/>
          </a:blip>
          <a:stretch>
            <a:fillRect/>
          </a:stretch>
        </p:blipFill>
        <p:spPr>
          <a:xfrm>
            <a:off x="6302225" y="2884800"/>
            <a:ext cx="2530075" cy="1684075"/>
          </a:xfrm>
          <a:prstGeom prst="rect">
            <a:avLst/>
          </a:prstGeom>
          <a:noFill/>
          <a:ln>
            <a:noFill/>
          </a:ln>
        </p:spPr>
      </p:pic>
      <p:sp>
        <p:nvSpPr>
          <p:cNvPr id="92" name="Google Shape;92;p17"/>
          <p:cNvSpPr txBox="1"/>
          <p:nvPr/>
        </p:nvSpPr>
        <p:spPr>
          <a:xfrm>
            <a:off x="5893600" y="4665975"/>
            <a:ext cx="30861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u="sng">
                <a:solidFill>
                  <a:schemeClr val="accent5"/>
                </a:solidFill>
                <a:latin typeface="Proxima Nova"/>
                <a:ea typeface="Proxima Nova"/>
                <a:cs typeface="Proxima Nova"/>
                <a:sym typeface="Proxima Nova"/>
                <a:hlinkClick r:id="rId4"/>
              </a:rPr>
              <a:t>https://img.digitaltrends.com/image/graphene-structure-640x640.png</a:t>
            </a:r>
            <a:endParaRPr sz="700">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Semiconductors</a:t>
            </a:r>
            <a:endParaRPr/>
          </a:p>
        </p:txBody>
      </p:sp>
      <p:sp>
        <p:nvSpPr>
          <p:cNvPr id="98" name="Google Shape;9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High conductivity, allows for increased information travel speed</a:t>
            </a:r>
            <a:endParaRPr/>
          </a:p>
          <a:p>
            <a:pPr marL="457200" lvl="0" indent="-342900" algn="l" rtl="0">
              <a:spcBef>
                <a:spcPts val="0"/>
              </a:spcBef>
              <a:spcAft>
                <a:spcPts val="0"/>
              </a:spcAft>
              <a:buSzPts val="1800"/>
              <a:buChar char="●"/>
            </a:pPr>
            <a:r>
              <a:rPr lang="en"/>
              <a:t>Electricity conducts much faster when placed a top of graphene instead of silicon</a:t>
            </a:r>
            <a:endParaRPr/>
          </a:p>
          <a:p>
            <a:pPr marL="457200" lvl="0" indent="-342900" algn="l" rtl="0">
              <a:spcBef>
                <a:spcPts val="0"/>
              </a:spcBef>
              <a:spcAft>
                <a:spcPts val="0"/>
              </a:spcAft>
              <a:buSzPts val="1800"/>
              <a:buChar char="●"/>
            </a:pPr>
            <a:r>
              <a:rPr lang="en"/>
              <a:t>Biggest obstacle of graphene is the lack of band gap</a:t>
            </a:r>
            <a:endParaRPr/>
          </a:p>
          <a:p>
            <a:pPr marL="914400" lvl="1" indent="-317500" algn="l" rtl="0">
              <a:spcBef>
                <a:spcPts val="0"/>
              </a:spcBef>
              <a:spcAft>
                <a:spcPts val="0"/>
              </a:spcAft>
              <a:buSzPts val="1400"/>
              <a:buChar char="○"/>
            </a:pPr>
            <a:r>
              <a:rPr lang="en"/>
              <a:t>The gap between valence and conduction bands in the material</a:t>
            </a:r>
            <a:endParaRPr/>
          </a:p>
          <a:p>
            <a:pPr marL="457200" lvl="0" indent="-342900" algn="l" rtl="0">
              <a:spcBef>
                <a:spcPts val="0"/>
              </a:spcBef>
              <a:spcAft>
                <a:spcPts val="0"/>
              </a:spcAft>
              <a:buSzPts val="1800"/>
              <a:buChar char="●"/>
            </a:pPr>
            <a:r>
              <a:rPr lang="en"/>
              <a:t>Research is being done daily improving the applications of graphene in semiconductors. Graphene is cutting edge and we are simple at the tip of the iceberg</a:t>
            </a:r>
            <a:endParaRPr/>
          </a:p>
        </p:txBody>
      </p:sp>
      <p:pic>
        <p:nvPicPr>
          <p:cNvPr id="99" name="Google Shape;99;p18"/>
          <p:cNvPicPr preferRelativeResize="0"/>
          <p:nvPr/>
        </p:nvPicPr>
        <p:blipFill>
          <a:blip r:embed="rId3">
            <a:alphaModFix/>
          </a:blip>
          <a:stretch>
            <a:fillRect/>
          </a:stretch>
        </p:blipFill>
        <p:spPr>
          <a:xfrm>
            <a:off x="6219650" y="3404475"/>
            <a:ext cx="2612650" cy="1632100"/>
          </a:xfrm>
          <a:prstGeom prst="rect">
            <a:avLst/>
          </a:prstGeom>
          <a:noFill/>
          <a:ln>
            <a:noFill/>
          </a:ln>
        </p:spPr>
      </p:pic>
      <p:sp>
        <p:nvSpPr>
          <p:cNvPr id="100" name="Google Shape;100;p18"/>
          <p:cNvSpPr txBox="1"/>
          <p:nvPr/>
        </p:nvSpPr>
        <p:spPr>
          <a:xfrm>
            <a:off x="2006450" y="4822800"/>
            <a:ext cx="4213200" cy="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chemeClr val="hlink"/>
                </a:solidFill>
                <a:latin typeface="Proxima Nova"/>
                <a:ea typeface="Proxima Nova"/>
                <a:cs typeface="Proxima Nova"/>
                <a:sym typeface="Proxima Nova"/>
                <a:hlinkClick r:id="rId4"/>
              </a:rPr>
              <a:t>https://img.digitaltrends.com/image/semiconductor-example-640x640.png</a:t>
            </a:r>
            <a:endParaRPr sz="900">
              <a:latin typeface="Proxima Nova"/>
              <a:ea typeface="Proxima Nova"/>
              <a:cs typeface="Proxima Nova"/>
              <a:sym typeface="Proxima Nova"/>
            </a:endParaRPr>
          </a:p>
          <a:p>
            <a:pPr marL="0" lvl="0" indent="0" algn="l" rtl="0">
              <a:spcBef>
                <a:spcPts val="0"/>
              </a:spcBef>
              <a:spcAft>
                <a:spcPts val="0"/>
              </a:spcAft>
              <a:buNone/>
            </a:pPr>
            <a:endParaRPr sz="9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54475" y="42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Flexible Electronics</a:t>
            </a:r>
            <a:endParaRPr/>
          </a:p>
        </p:txBody>
      </p:sp>
      <p:sp>
        <p:nvSpPr>
          <p:cNvPr id="106" name="Google Shape;10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Graphene is highly flexible</a:t>
            </a:r>
            <a:endParaRPr/>
          </a:p>
          <a:p>
            <a:pPr marL="457200" lvl="0" indent="-342900" algn="l" rtl="0">
              <a:spcBef>
                <a:spcPts val="0"/>
              </a:spcBef>
              <a:spcAft>
                <a:spcPts val="0"/>
              </a:spcAft>
              <a:buSzPts val="1800"/>
              <a:buChar char="●"/>
            </a:pPr>
            <a:r>
              <a:rPr lang="en"/>
              <a:t>Allow application in smartphone and tablet</a:t>
            </a:r>
            <a:endParaRPr/>
          </a:p>
          <a:p>
            <a:pPr marL="914400" lvl="1" indent="-317500" algn="l" rtl="0">
              <a:spcBef>
                <a:spcPts val="0"/>
              </a:spcBef>
              <a:spcAft>
                <a:spcPts val="0"/>
              </a:spcAft>
              <a:buSzPts val="1400"/>
              <a:buChar char="○"/>
            </a:pPr>
            <a:r>
              <a:rPr lang="en"/>
              <a:t>Giving durability alone with flex properties </a:t>
            </a:r>
            <a:endParaRPr/>
          </a:p>
          <a:p>
            <a:pPr marL="457200" lvl="0" indent="-342900" algn="l" rtl="0">
              <a:spcBef>
                <a:spcPts val="0"/>
              </a:spcBef>
              <a:spcAft>
                <a:spcPts val="0"/>
              </a:spcAft>
              <a:buSzPts val="1800"/>
              <a:buChar char="●"/>
            </a:pPr>
            <a:r>
              <a:rPr lang="en"/>
              <a:t>Flexible jewellery is becoming popular</a:t>
            </a:r>
            <a:endParaRPr/>
          </a:p>
          <a:p>
            <a:pPr marL="914400" lvl="1" indent="-317500" algn="l" rtl="0">
              <a:spcBef>
                <a:spcPts val="0"/>
              </a:spcBef>
              <a:spcAft>
                <a:spcPts val="0"/>
              </a:spcAft>
              <a:buSzPts val="1400"/>
              <a:buChar char="○"/>
            </a:pPr>
            <a:r>
              <a:rPr lang="en"/>
              <a:t>Design possibility of fitting snug with the desired body part</a:t>
            </a:r>
            <a:endParaRPr/>
          </a:p>
          <a:p>
            <a:pPr marL="457200" lvl="0" indent="-342900" algn="l" rtl="0">
              <a:spcBef>
                <a:spcPts val="0"/>
              </a:spcBef>
              <a:spcAft>
                <a:spcPts val="0"/>
              </a:spcAft>
              <a:buSzPts val="1800"/>
              <a:buChar char="●"/>
            </a:pPr>
            <a:r>
              <a:rPr lang="en"/>
              <a:t>Microscopic opportunities</a:t>
            </a:r>
            <a:endParaRPr/>
          </a:p>
          <a:p>
            <a:pPr marL="914400" lvl="1" indent="-317500" algn="l" rtl="0">
              <a:spcBef>
                <a:spcPts val="0"/>
              </a:spcBef>
              <a:spcAft>
                <a:spcPts val="0"/>
              </a:spcAft>
              <a:buSzPts val="1400"/>
              <a:buChar char="○"/>
            </a:pPr>
            <a:r>
              <a:rPr lang="en"/>
              <a:t> Small machines and sensor built using graphene could navigate the human body</a:t>
            </a:r>
            <a:endParaRPr/>
          </a:p>
          <a:p>
            <a:pPr marL="914400" lvl="1" indent="-317500" algn="l" rtl="0">
              <a:spcBef>
                <a:spcPts val="0"/>
              </a:spcBef>
              <a:spcAft>
                <a:spcPts val="0"/>
              </a:spcAft>
              <a:buSzPts val="1400"/>
              <a:buChar char="○"/>
            </a:pPr>
            <a:r>
              <a:rPr lang="en"/>
              <a:t>Our bodies already have carbon approximately 18.6% </a:t>
            </a:r>
            <a:endParaRPr/>
          </a:p>
          <a:p>
            <a:pPr marL="0" lvl="0" indent="0" algn="l" rtl="0">
              <a:spcBef>
                <a:spcPts val="1600"/>
              </a:spcBef>
              <a:spcAft>
                <a:spcPts val="1600"/>
              </a:spcAft>
              <a:buNone/>
            </a:pPr>
            <a:endParaRPr/>
          </a:p>
        </p:txBody>
      </p:sp>
      <p:pic>
        <p:nvPicPr>
          <p:cNvPr id="107" name="Google Shape;107;p19"/>
          <p:cNvPicPr preferRelativeResize="0"/>
          <p:nvPr/>
        </p:nvPicPr>
        <p:blipFill>
          <a:blip r:embed="rId3">
            <a:alphaModFix/>
          </a:blip>
          <a:stretch>
            <a:fillRect/>
          </a:stretch>
        </p:blipFill>
        <p:spPr>
          <a:xfrm>
            <a:off x="6227750" y="1152475"/>
            <a:ext cx="2722450" cy="1812125"/>
          </a:xfrm>
          <a:prstGeom prst="rect">
            <a:avLst/>
          </a:prstGeom>
          <a:noFill/>
          <a:ln>
            <a:noFill/>
          </a:ln>
        </p:spPr>
      </p:pic>
      <p:sp>
        <p:nvSpPr>
          <p:cNvPr id="108" name="Google Shape;108;p19"/>
          <p:cNvSpPr txBox="1"/>
          <p:nvPr/>
        </p:nvSpPr>
        <p:spPr>
          <a:xfrm>
            <a:off x="7218000" y="427725"/>
            <a:ext cx="1732200" cy="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roxima Nova"/>
                <a:ea typeface="Proxima Nova"/>
                <a:cs typeface="Proxima Nova"/>
                <a:sym typeface="Proxima Nova"/>
              </a:rPr>
              <a:t>https://img.digitaltrends.com/image/grapheneflexible-640x640.png</a:t>
            </a:r>
            <a:endParaRPr sz="9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Solar cells/photovoltaics</a:t>
            </a:r>
            <a:endParaRPr/>
          </a:p>
        </p:txBody>
      </p:sp>
      <p:sp>
        <p:nvSpPr>
          <p:cNvPr id="114" name="Google Shape;11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Highly conductive and transparent</a:t>
            </a:r>
            <a:endParaRPr/>
          </a:p>
          <a:p>
            <a:pPr marL="457200" lvl="0" indent="-342900" algn="l" rtl="0">
              <a:spcBef>
                <a:spcPts val="0"/>
              </a:spcBef>
              <a:spcAft>
                <a:spcPts val="0"/>
              </a:spcAft>
              <a:buSzPts val="1800"/>
              <a:buChar char="●"/>
            </a:pPr>
            <a:r>
              <a:rPr lang="en"/>
              <a:t>Typically use silicon</a:t>
            </a:r>
            <a:endParaRPr/>
          </a:p>
          <a:p>
            <a:pPr marL="914400" lvl="1" indent="-317500" algn="l" rtl="0">
              <a:spcBef>
                <a:spcPts val="0"/>
              </a:spcBef>
              <a:spcAft>
                <a:spcPts val="0"/>
              </a:spcAft>
              <a:buSzPts val="1400"/>
              <a:buChar char="○"/>
            </a:pPr>
            <a:r>
              <a:rPr lang="en"/>
              <a:t>Silicon release one electron per photon hit</a:t>
            </a:r>
            <a:endParaRPr/>
          </a:p>
          <a:p>
            <a:pPr marL="457200" lvl="0" indent="-342900" algn="l" rtl="0">
              <a:spcBef>
                <a:spcPts val="0"/>
              </a:spcBef>
              <a:spcAft>
                <a:spcPts val="0"/>
              </a:spcAft>
              <a:buSzPts val="1800"/>
              <a:buChar char="●"/>
            </a:pPr>
            <a:r>
              <a:rPr lang="en"/>
              <a:t>Converting to graphene</a:t>
            </a:r>
            <a:endParaRPr/>
          </a:p>
          <a:p>
            <a:pPr marL="914400" lvl="1" indent="-317500" algn="l" rtl="0">
              <a:spcBef>
                <a:spcPts val="0"/>
              </a:spcBef>
              <a:spcAft>
                <a:spcPts val="0"/>
              </a:spcAft>
              <a:buSzPts val="1400"/>
              <a:buChar char="○"/>
            </a:pPr>
            <a:r>
              <a:rPr lang="en"/>
              <a:t>Releases multiple electrons for each photon hit</a:t>
            </a:r>
            <a:endParaRPr/>
          </a:p>
          <a:p>
            <a:pPr marL="457200" lvl="0" indent="-342900" algn="l" rtl="0">
              <a:spcBef>
                <a:spcPts val="0"/>
              </a:spcBef>
              <a:spcAft>
                <a:spcPts val="0"/>
              </a:spcAft>
              <a:buSzPts val="1800"/>
              <a:buChar char="●"/>
            </a:pPr>
            <a:r>
              <a:rPr lang="en"/>
              <a:t>Since graphene is relatively new we are                                                               At the tip of the iceberg and could see huge surges in renewable energy due to graphene</a:t>
            </a:r>
            <a:endParaRPr/>
          </a:p>
        </p:txBody>
      </p:sp>
      <p:pic>
        <p:nvPicPr>
          <p:cNvPr id="115" name="Google Shape;115;p20"/>
          <p:cNvPicPr preferRelativeResize="0"/>
          <p:nvPr/>
        </p:nvPicPr>
        <p:blipFill>
          <a:blip r:embed="rId3">
            <a:alphaModFix/>
          </a:blip>
          <a:stretch>
            <a:fillRect/>
          </a:stretch>
        </p:blipFill>
        <p:spPr>
          <a:xfrm>
            <a:off x="5274475" y="0"/>
            <a:ext cx="3869525" cy="2575650"/>
          </a:xfrm>
          <a:prstGeom prst="rect">
            <a:avLst/>
          </a:prstGeom>
          <a:noFill/>
          <a:ln>
            <a:noFill/>
          </a:ln>
        </p:spPr>
      </p:pic>
      <p:sp>
        <p:nvSpPr>
          <p:cNvPr id="116" name="Google Shape;116;p20"/>
          <p:cNvSpPr txBox="1"/>
          <p:nvPr/>
        </p:nvSpPr>
        <p:spPr>
          <a:xfrm>
            <a:off x="5422100" y="2683600"/>
            <a:ext cx="3721800" cy="2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roxima Nova"/>
                <a:ea typeface="Proxima Nova"/>
                <a:cs typeface="Proxima Nova"/>
                <a:sym typeface="Proxima Nova"/>
              </a:rPr>
              <a:t>https://img.digitaltrends.com/image/solarpanelsexample-640x640.jpg</a:t>
            </a:r>
            <a:endParaRPr sz="9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Display Application</a:t>
            </a:r>
            <a:endParaRPr/>
          </a:p>
        </p:txBody>
      </p:sp>
      <p:sp>
        <p:nvSpPr>
          <p:cNvPr id="122" name="Google Shape;12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Current tablets and smartphones use indium tin oxide</a:t>
            </a:r>
            <a:endParaRPr/>
          </a:p>
          <a:p>
            <a:pPr marL="914400" lvl="1" indent="-317500" algn="l" rtl="0">
              <a:spcBef>
                <a:spcPts val="0"/>
              </a:spcBef>
              <a:spcAft>
                <a:spcPts val="0"/>
              </a:spcAft>
              <a:buSzPts val="1400"/>
              <a:buChar char="○"/>
            </a:pPr>
            <a:r>
              <a:rPr lang="en"/>
              <a:t>Not flexible and expensive</a:t>
            </a:r>
            <a:endParaRPr/>
          </a:p>
          <a:p>
            <a:pPr marL="457200" lvl="0" indent="-342900" algn="l" rtl="0">
              <a:spcBef>
                <a:spcPts val="0"/>
              </a:spcBef>
              <a:spcAft>
                <a:spcPts val="0"/>
              </a:spcAft>
              <a:buSzPts val="1800"/>
              <a:buChar char="●"/>
            </a:pPr>
            <a:r>
              <a:rPr lang="en"/>
              <a:t>Graphene would create a flexible durable screen</a:t>
            </a:r>
            <a:endParaRPr/>
          </a:p>
          <a:p>
            <a:pPr marL="914400" lvl="1" indent="-317500" algn="l" rtl="0">
              <a:spcBef>
                <a:spcPts val="0"/>
              </a:spcBef>
              <a:spcAft>
                <a:spcPts val="0"/>
              </a:spcAft>
              <a:buSzPts val="1400"/>
              <a:buChar char="○"/>
            </a:pPr>
            <a:r>
              <a:rPr lang="en"/>
              <a:t>Causing broken screens to be a thing of the past</a:t>
            </a:r>
            <a:endParaRPr/>
          </a:p>
        </p:txBody>
      </p:sp>
      <p:pic>
        <p:nvPicPr>
          <p:cNvPr id="123" name="Google Shape;123;p21"/>
          <p:cNvPicPr preferRelativeResize="0"/>
          <p:nvPr/>
        </p:nvPicPr>
        <p:blipFill>
          <a:blip r:embed="rId3">
            <a:alphaModFix/>
          </a:blip>
          <a:stretch>
            <a:fillRect/>
          </a:stretch>
        </p:blipFill>
        <p:spPr>
          <a:xfrm>
            <a:off x="5934800" y="2985296"/>
            <a:ext cx="3092950" cy="2059925"/>
          </a:xfrm>
          <a:prstGeom prst="rect">
            <a:avLst/>
          </a:prstGeom>
          <a:noFill/>
          <a:ln>
            <a:noFill/>
          </a:ln>
        </p:spPr>
      </p:pic>
      <p:sp>
        <p:nvSpPr>
          <p:cNvPr id="124" name="Google Shape;124;p21"/>
          <p:cNvSpPr txBox="1"/>
          <p:nvPr/>
        </p:nvSpPr>
        <p:spPr>
          <a:xfrm>
            <a:off x="6020400" y="2331150"/>
            <a:ext cx="2811900" cy="1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roxima Nova"/>
                <a:ea typeface="Proxima Nova"/>
                <a:cs typeface="Proxima Nova"/>
                <a:sym typeface="Proxima Nova"/>
              </a:rPr>
              <a:t>http://www.graphene-uses.com/wp-content/uploads/2015/08/Graphene-flexible-OLED-and-AMOLED-display-will-come-soon-in-many-mobiles-.jpg</a:t>
            </a:r>
            <a:endParaRPr sz="9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On-screen Show (16:9)</PresentationFormat>
  <Paragraphs>90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Proxima Nova</vt:lpstr>
      <vt:lpstr>Arial</vt:lpstr>
      <vt:lpstr>Spearmint</vt:lpstr>
      <vt:lpstr>Graphene </vt:lpstr>
      <vt:lpstr>Overview</vt:lpstr>
      <vt:lpstr>What is Graphene?</vt:lpstr>
      <vt:lpstr>Desired Graphene Properties</vt:lpstr>
      <vt:lpstr>Graphene Theory</vt:lpstr>
      <vt:lpstr>Semiconductors</vt:lpstr>
      <vt:lpstr>Flexible Electronics</vt:lpstr>
      <vt:lpstr>Solar cells/photovoltaics</vt:lpstr>
      <vt:lpstr>Display Application</vt:lpstr>
      <vt:lpstr>Graphene Display</vt:lpstr>
      <vt:lpstr>PowerPoint Presentation</vt:lpstr>
      <vt:lpstr>The Future</vt:lpstr>
      <vt:lpstr>References </vt:lpstr>
      <vt:lpstr>Key Points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Graphene </dc:title>
  <dc:creator>Dr. Burns</dc:creator>
  <cp:lastModifiedBy>Dr. Burns</cp:lastModifiedBy>
  <cp:revision>1</cp:revision>
  <dcterms:modified xsi:type="dcterms:W3CDTF">2020-04-11T13:58:51Z</dcterms:modified>
</cp:coreProperties>
</file>